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60" r:id="rId4"/>
    <p:sldId id="261" r:id="rId5"/>
    <p:sldId id="262" r:id="rId6"/>
    <p:sldId id="263" r:id="rId7"/>
    <p:sldId id="264" r:id="rId8"/>
    <p:sldId id="265" r:id="rId9"/>
    <p:sldId id="274" r:id="rId10"/>
    <p:sldId id="275" r:id="rId11"/>
    <p:sldId id="258" r:id="rId12"/>
    <p:sldId id="259" r:id="rId13"/>
    <p:sldId id="276" r:id="rId14"/>
    <p:sldId id="267" r:id="rId15"/>
    <p:sldId id="268" r:id="rId16"/>
    <p:sldId id="271" r:id="rId17"/>
    <p:sldId id="266" r:id="rId18"/>
    <p:sldId id="269" r:id="rId19"/>
    <p:sldId id="270" r:id="rId20"/>
    <p:sldId id="273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mm.tt/map/2240765927?t=ObNcyf7iv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450761"/>
            <a:ext cx="8791575" cy="579549"/>
          </a:xfrm>
        </p:spPr>
        <p:txBody>
          <a:bodyPr>
            <a:normAutofit/>
          </a:bodyPr>
          <a:lstStyle/>
          <a:p>
            <a:pPr algn="ctr"/>
            <a:endParaRPr lang="be-BY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223" y="1262131"/>
            <a:ext cx="10174309" cy="4855334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e-BY" sz="3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Тэма паведамлення: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e-BY" sz="3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Выкарыстанне разнастайных прыёмаў на ўроках беларускай мовы як сродак фарміравання даследчай кампетэнцыі вучняў на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II </a:t>
            </a:r>
            <a:r>
              <a:rPr lang="be-BY" sz="3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ступені агульнай сярэдняй </a:t>
            </a:r>
            <a:r>
              <a:rPr lang="be-BY" sz="32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адукацыі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e-BY" sz="32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be-BY" sz="3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 </a:t>
            </a:r>
            <a:r>
              <a:rPr lang="be-BY" sz="32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ВОПЫТУ РАБОТЫ)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ctr"/>
            <a:endParaRPr lang="ru-RU" sz="3600" dirty="0" smtClean="0">
              <a:solidFill>
                <a:schemeClr val="bg1"/>
              </a:solidFill>
            </a:endParaRPr>
          </a:p>
          <a:p>
            <a:r>
              <a:rPr lang="be-BY" sz="29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ВЫКАНАЛА:</a:t>
            </a:r>
          </a:p>
          <a:p>
            <a:r>
              <a:rPr lang="be-BY" sz="29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9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НАСТАЎНІК БЕЛАРУСКАЙ МОВЫ І </a:t>
            </a:r>
          </a:p>
          <a:p>
            <a:r>
              <a:rPr lang="be-BY" sz="29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9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ЛІТАРАТУРЫ</a:t>
            </a:r>
          </a:p>
          <a:p>
            <a:r>
              <a:rPr lang="be-BY" sz="29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9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ЗАЙЦАВА ЛЮДМІЛА МІКАЛАЕЎНА </a:t>
            </a:r>
            <a:endParaRPr lang="ru-RU" sz="29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dirty="0" smtClean="0"/>
              <a:t>                                                                                                                                             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3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e-BY" sz="2800" b="1" dirty="0" smtClean="0"/>
              <a:t>логіка-сэнсавыя мадэлі (ЛСМ) выконваюцца ў праграмах </a:t>
            </a:r>
            <a:r>
              <a:rPr lang="en-US" sz="2800" b="1" dirty="0" smtClean="0"/>
              <a:t>MS WORD</a:t>
            </a:r>
            <a:endParaRPr lang="be-BY" sz="2800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855" y="2020887"/>
            <a:ext cx="6162944" cy="354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21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0" y="457200"/>
            <a:ext cx="11699579" cy="603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56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6" y="642257"/>
            <a:ext cx="9960428" cy="5148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0126"/>
            <a:ext cx="7568671" cy="567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52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070" y="607632"/>
            <a:ext cx="9905998" cy="14785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87" y="515603"/>
            <a:ext cx="9867412" cy="556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123" y="707571"/>
            <a:ext cx="9390104" cy="505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4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125" y="367384"/>
            <a:ext cx="9739176" cy="573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21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4" y="452778"/>
            <a:ext cx="10379545" cy="561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01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86" y="445593"/>
            <a:ext cx="10309547" cy="551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44" y="325958"/>
            <a:ext cx="9976092" cy="584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42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e-BY" dirty="0" smtClean="0"/>
              <a:t>ЭФЕКТЫЎНЫЯ прыёмЫ работы на ўроку, накіраваныЯ на фарміраванне вучэбна-пазнавальнай  уменняў</a:t>
            </a:r>
            <a:endParaRPr lang="be-BY" dirty="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16" y="2044298"/>
            <a:ext cx="5937914" cy="463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78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3" y="608569"/>
            <a:ext cx="9307314" cy="581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15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888" y="618518"/>
            <a:ext cx="11039060" cy="1478570"/>
          </a:xfrm>
        </p:spPr>
        <p:txBody>
          <a:bodyPr/>
          <a:lstStyle/>
          <a:p>
            <a:pPr algn="ctr"/>
            <a:r>
              <a:rPr lang="ru-RU" dirty="0" err="1"/>
              <a:t>ментальныя</a:t>
            </a:r>
            <a:r>
              <a:rPr lang="ru-RU" dirty="0"/>
              <a:t> карты </a:t>
            </a:r>
            <a:r>
              <a:rPr lang="en-US" dirty="0"/>
              <a:t>https://www.mindmeister.com</a:t>
            </a:r>
            <a:r>
              <a:rPr lang="en-US" dirty="0" smtClean="0"/>
              <a:t>/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4800" y="2249487"/>
            <a:ext cx="11277600" cy="3541714"/>
          </a:xfrm>
        </p:spPr>
        <p:txBody>
          <a:bodyPr/>
          <a:lstStyle/>
          <a:p>
            <a:r>
              <a:rPr lang="ru-RU" dirty="0" err="1"/>
              <a:t>Праходзяць</a:t>
            </a:r>
            <a:r>
              <a:rPr lang="ru-RU" dirty="0"/>
              <a:t> па </a:t>
            </a:r>
            <a:r>
              <a:rPr lang="ru-RU" dirty="0" err="1"/>
              <a:t>спасылцы</a:t>
            </a:r>
            <a:r>
              <a:rPr lang="ru-RU" dirty="0"/>
              <a:t>: 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mm.tt/map/2240765927?t=ObNcyf7iv0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Інтэлект</a:t>
            </a:r>
            <a:r>
              <a:rPr lang="ru-RU" dirty="0" smtClean="0"/>
              <a:t>-карта </a:t>
            </a:r>
            <a:r>
              <a:rPr lang="ru-RU" dirty="0" err="1"/>
              <a:t>часткова</a:t>
            </a:r>
            <a:r>
              <a:rPr lang="ru-RU" dirty="0"/>
              <a:t> </a:t>
            </a:r>
            <a:r>
              <a:rPr lang="ru-RU" dirty="0" err="1"/>
              <a:t>запоўнена</a:t>
            </a:r>
            <a:r>
              <a:rPr lang="ru-RU" dirty="0"/>
              <a:t>, </a:t>
            </a:r>
            <a:r>
              <a:rPr lang="ru-RU" dirty="0" err="1"/>
              <a:t>вучням</a:t>
            </a:r>
            <a:r>
              <a:rPr lang="ru-RU" dirty="0"/>
              <a:t> </a:t>
            </a:r>
            <a:r>
              <a:rPr lang="ru-RU" dirty="0" err="1"/>
              <a:t>трэба</a:t>
            </a:r>
            <a:r>
              <a:rPr lang="ru-RU" dirty="0"/>
              <a:t> </a:t>
            </a:r>
            <a:r>
              <a:rPr lang="ru-RU" dirty="0" err="1"/>
              <a:t>ўпісаць</a:t>
            </a:r>
            <a:r>
              <a:rPr lang="ru-RU" dirty="0"/>
              <a:t> </a:t>
            </a:r>
            <a:r>
              <a:rPr lang="ru-RU" dirty="0" err="1"/>
              <a:t>прыклады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Настаўнік</a:t>
            </a:r>
            <a:r>
              <a:rPr lang="ru-RU" dirty="0" smtClean="0"/>
              <a:t> </a:t>
            </a:r>
            <a:r>
              <a:rPr lang="ru-RU" dirty="0" err="1"/>
              <a:t>дапамагае</a:t>
            </a:r>
            <a:r>
              <a:rPr lang="ru-RU" dirty="0"/>
              <a:t> </a:t>
            </a:r>
            <a:r>
              <a:rPr lang="ru-RU" dirty="0" err="1"/>
              <a:t>вучням</a:t>
            </a:r>
            <a:r>
              <a:rPr lang="ru-RU" dirty="0"/>
              <a:t>, </a:t>
            </a:r>
            <a:r>
              <a:rPr lang="ru-RU" dirty="0" err="1"/>
              <a:t>якія</a:t>
            </a:r>
            <a:r>
              <a:rPr lang="ru-RU" dirty="0"/>
              <a:t> не </a:t>
            </a:r>
            <a:r>
              <a:rPr lang="ru-RU" dirty="0" err="1"/>
              <a:t>разумеюць</a:t>
            </a:r>
            <a:r>
              <a:rPr lang="ru-RU" dirty="0"/>
              <a:t>, як </a:t>
            </a:r>
            <a:r>
              <a:rPr lang="ru-RU" dirty="0" err="1"/>
              <a:t>працаваць</a:t>
            </a:r>
            <a:r>
              <a:rPr lang="ru-RU" dirty="0"/>
              <a:t> з </a:t>
            </a:r>
            <a:r>
              <a:rPr lang="ru-RU" dirty="0" err="1"/>
              <a:t>картай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15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ru-RU" dirty="0" err="1" smtClean="0"/>
              <a:t>ментальныя</a:t>
            </a:r>
            <a:r>
              <a:rPr lang="ru-RU" dirty="0" smtClean="0"/>
              <a:t> </a:t>
            </a:r>
            <a:r>
              <a:rPr lang="ru-RU" dirty="0"/>
              <a:t>карты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28" y="1921565"/>
            <a:ext cx="9577683" cy="36854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48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699" y="542318"/>
            <a:ext cx="9905998" cy="147857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86" y="405485"/>
            <a:ext cx="10363143" cy="533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2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59" y="607374"/>
            <a:ext cx="10502098" cy="507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ПРЫЁМ </a:t>
            </a:r>
            <a:r>
              <a:rPr lang="ru-RU" dirty="0"/>
              <a:t>“КАГНІТЫЎНАЯ ГРАФІКА”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5" y="2216831"/>
            <a:ext cx="4755382" cy="354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682" y="1896041"/>
            <a:ext cx="523716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33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2670" y="477004"/>
            <a:ext cx="9905998" cy="1478570"/>
          </a:xfrm>
        </p:spPr>
        <p:txBody>
          <a:bodyPr/>
          <a:lstStyle/>
          <a:p>
            <a:pPr algn="ctr"/>
            <a:r>
              <a:rPr lang="ru-RU" dirty="0" smtClean="0"/>
              <a:t>ПРЫЁМ ШАСЦІВУГОЛЬНАГА НАВУЧАННЯ (ГЕКСАЎ)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844" y="1905000"/>
            <a:ext cx="7606449" cy="420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5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ПРЫЁМ </a:t>
            </a:r>
            <a:r>
              <a:rPr lang="ru-RU" dirty="0"/>
              <a:t>“ВУЧЫМСЯ РАЗАМ”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e-BY" dirty="0" smtClean="0"/>
              <a:t>Зыходзячы з тыпу выкананых заданняў, вучні дзеляцца на чатыры групы: даследчыкі, тэарэтыкі, практыкі і творцы</a:t>
            </a:r>
          </a:p>
          <a:p>
            <a:pPr marL="0" indent="0" algn="ctr">
              <a:buNone/>
            </a:pPr>
            <a:endParaRPr lang="be-BY" dirty="0" smtClean="0"/>
          </a:p>
          <a:p>
            <a:pPr marL="0" indent="0" algn="ctr">
              <a:buNone/>
            </a:pPr>
            <a:endParaRPr lang="be-BY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459795"/>
              </p:ext>
            </p:extLst>
          </p:nvPr>
        </p:nvGraphicFramePr>
        <p:xfrm>
          <a:off x="2996746" y="3648706"/>
          <a:ext cx="6027511" cy="1380494"/>
        </p:xfrm>
        <a:graphic>
          <a:graphicData uri="http://schemas.openxmlformats.org/drawingml/2006/table">
            <a:tbl>
              <a:tblPr firstRow="1" firstCol="1" bandRow="1"/>
              <a:tblGrid>
                <a:gridCol w="1642811"/>
                <a:gridCol w="1645391"/>
                <a:gridCol w="1280322"/>
                <a:gridCol w="1458987"/>
              </a:tblGrid>
              <a:tr h="277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даследчыкі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тэарэтыкі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творцы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практыкі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u="none" strike="noStrike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u="none" strike="noStrike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400" b="1" u="none" strike="noStrike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400" b="1" u="none" strike="noStrike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30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943" y="672947"/>
            <a:ext cx="10733313" cy="1478570"/>
          </a:xfrm>
        </p:spPr>
        <p:txBody>
          <a:bodyPr>
            <a:normAutofit/>
          </a:bodyPr>
          <a:lstStyle/>
          <a:p>
            <a:r>
              <a:rPr lang="ru-RU" sz="2800" dirty="0"/>
              <a:t>ПРЫЁМ “ДЫДАКТЫЧНЫЯ ШМАТМЕРНЫЯ ІНСТРУМЕНТЫ”</a:t>
            </a:r>
            <a:br>
              <a:rPr lang="ru-RU" sz="2800" dirty="0"/>
            </a:br>
            <a:r>
              <a:rPr lang="ru-RU" sz="2800" dirty="0" smtClean="0"/>
              <a:t>                    (</a:t>
            </a:r>
            <a:r>
              <a:rPr lang="be-BY" sz="2800" dirty="0" smtClean="0"/>
              <a:t>логіка-сэнсавыя</a:t>
            </a:r>
            <a:r>
              <a:rPr lang="ru-RU" sz="2800" dirty="0" smtClean="0"/>
              <a:t> </a:t>
            </a:r>
            <a:r>
              <a:rPr lang="be-BY" sz="2800" dirty="0" smtClean="0"/>
              <a:t>мадэлі-ЛСМ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30" y="2590800"/>
            <a:ext cx="4039935" cy="300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35" y="2608263"/>
            <a:ext cx="593248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39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870" y="52054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be-BY" sz="2800" b="1" dirty="0" smtClean="0"/>
              <a:t>логіка-сэнсавыя мадэлі (ЛСМ) выконваюцца ў праграмЕ </a:t>
            </a:r>
            <a:r>
              <a:rPr lang="en-US" b="1" dirty="0" smtClean="0"/>
              <a:t>PAINT</a:t>
            </a:r>
            <a:endParaRPr lang="be-BY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575" y="1923442"/>
            <a:ext cx="1471159" cy="390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29" y="1926241"/>
            <a:ext cx="2274558" cy="385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345" y="2416526"/>
            <a:ext cx="5188945" cy="291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10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425</TotalTime>
  <Words>157</Words>
  <Application>Microsoft Office PowerPoint</Application>
  <PresentationFormat>Широкоэкранный</PresentationFormat>
  <Paragraphs>35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Tw Cen MT</vt:lpstr>
      <vt:lpstr>Контур</vt:lpstr>
      <vt:lpstr>Презентация PowerPoint</vt:lpstr>
      <vt:lpstr>ЭФЕКТЫЎНЫЯ прыёмЫ работы на ўроку, накіраваныЯ на фарміраванне вучэбна-пазнавальнай  уменняў</vt:lpstr>
      <vt:lpstr>Презентация PowerPoint</vt:lpstr>
      <vt:lpstr>Презентация PowerPoint</vt:lpstr>
      <vt:lpstr>            ПРЫЁМ “КАГНІТЫЎНАЯ ГРАФІКА”</vt:lpstr>
      <vt:lpstr>ПРЫЁМ ШАСЦІВУГОЛЬНАГА НАВУЧАННЯ (ГЕКСАЎ)</vt:lpstr>
      <vt:lpstr>            ПРЫЁМ “ВУЧЫМСЯ РАЗАМ”</vt:lpstr>
      <vt:lpstr>ПРЫЁМ “ДЫДАКТЫЧНЫЯ ШМАТМЕРНЫЯ ІНСТРУМЕНТЫ”                     (логіка-сэнсавыя мадэлі-ЛСМ).</vt:lpstr>
      <vt:lpstr>логіка-сэнсавыя мадэлі (ЛСМ) выконваюцца ў праграмЕ PAINT</vt:lpstr>
      <vt:lpstr>логіка-сэнсавыя мадэлі (ЛСМ) выконваюцца ў праграмах MS 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ментальныя карты https://www.mindmeister.com/ </vt:lpstr>
      <vt:lpstr>                  ментальныя карты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Дзяржаўная ўстанова адукацыі “Сярэдняя  школа №11 г. Мазыра”</dc:title>
  <dc:creator>Lenovo</dc:creator>
  <cp:lastModifiedBy>Admin</cp:lastModifiedBy>
  <cp:revision>38</cp:revision>
  <dcterms:created xsi:type="dcterms:W3CDTF">2020-02-21T08:00:15Z</dcterms:created>
  <dcterms:modified xsi:type="dcterms:W3CDTF">2023-03-28T19:03:50Z</dcterms:modified>
</cp:coreProperties>
</file>